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03" r:id="rId5"/>
    <p:sldId id="320" r:id="rId6"/>
    <p:sldId id="338" r:id="rId7"/>
    <p:sldId id="339" r:id="rId8"/>
    <p:sldId id="340" r:id="rId9"/>
    <p:sldId id="344" r:id="rId10"/>
    <p:sldId id="345" r:id="rId11"/>
    <p:sldId id="322" r:id="rId12"/>
    <p:sldId id="321" r:id="rId13"/>
    <p:sldId id="306" r:id="rId14"/>
    <p:sldId id="341" r:id="rId15"/>
    <p:sldId id="305" r:id="rId16"/>
    <p:sldId id="342" r:id="rId17"/>
    <p:sldId id="337" r:id="rId18"/>
    <p:sldId id="304" r:id="rId19"/>
    <p:sldId id="34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07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8C55-373B-467E-8ED7-7064F000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E7518-3E1D-40CF-AF8B-EFAE0752B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3E0929-7B93-4E83-A114-7C2946D2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E49601-5DE6-4E78-BC6F-7680BE8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F9F365-F006-433E-A393-594DD013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B80BF1-A8B7-4461-9580-A47179E2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36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vpro.nl/speel~WO_NTR_767413~energie-in-overvloed-tegenlicht-in-de-klas~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nl.wikipedia.org/wiki/Wet_van_behoud_van_energie" TargetMode="External"/><Relationship Id="rId4" Type="http://schemas.openxmlformats.org/officeDocument/2006/relationships/hyperlink" Target="https://nl.wikipedia.org/wiki/Arbeid_(natuurkunde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nl-NL" sz="6600" dirty="0"/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1276547"/>
          </a:xfrm>
        </p:spPr>
        <p:txBody>
          <a:bodyPr>
            <a:normAutofit/>
          </a:bodyPr>
          <a:lstStyle/>
          <a:p>
            <a:r>
              <a:rPr lang="nl-NL" sz="1600" dirty="0"/>
              <a:t>Inleiding in water en energie bij je thuis</a:t>
            </a:r>
          </a:p>
          <a:p>
            <a:r>
              <a:rPr lang="nl-NL" sz="1600" dirty="0"/>
              <a:t>Les 2 Productie van elektriciteit</a:t>
            </a:r>
          </a:p>
          <a:p>
            <a:r>
              <a:rPr lang="nl-NL" sz="1600" dirty="0"/>
              <a:t>IBS Mijn Leefomgeving</a:t>
            </a:r>
          </a:p>
        </p:txBody>
      </p:sp>
    </p:spTree>
    <p:extLst>
      <p:ext uri="{BB962C8B-B14F-4D97-AF65-F5344CB8AC3E}">
        <p14:creationId xmlns:p14="http://schemas.microsoft.com/office/powerpoint/2010/main" val="62354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02" r="20470" b="11847"/>
          <a:stretch/>
        </p:blipFill>
        <p:spPr>
          <a:xfrm>
            <a:off x="-154771" y="809469"/>
            <a:ext cx="6423053" cy="57862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 err="1">
                <a:solidFill>
                  <a:schemeClr val="accent1"/>
                </a:solidFill>
              </a:rPr>
              <a:t>Gemiddeld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stroomverbruik</a:t>
            </a:r>
            <a:r>
              <a:rPr lang="en-US" sz="3700" dirty="0">
                <a:solidFill>
                  <a:schemeClr val="accent1"/>
                </a:solidFill>
              </a:rPr>
              <a:t> in Nederland</a:t>
            </a:r>
          </a:p>
        </p:txBody>
      </p:sp>
    </p:spTree>
    <p:extLst>
      <p:ext uri="{BB962C8B-B14F-4D97-AF65-F5344CB8AC3E}">
        <p14:creationId xmlns:p14="http://schemas.microsoft.com/office/powerpoint/2010/main" val="2566054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5EEB4C-592B-4AFC-B5DC-739C55F3F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32"/>
          <a:stretch/>
        </p:blipFill>
        <p:spPr>
          <a:xfrm>
            <a:off x="691819" y="550506"/>
            <a:ext cx="5301276" cy="61768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apparatuur verbruik thuis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B3BB62-8920-4B5D-84E9-D662E1953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116" r="26119"/>
          <a:stretch/>
        </p:blipFill>
        <p:spPr>
          <a:xfrm>
            <a:off x="6350075" y="3638938"/>
            <a:ext cx="5066130" cy="9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stroomverbruik van afhankelijk?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38052"/>
            <a:ext cx="6283817" cy="4191306"/>
          </a:xfrm>
        </p:spPr>
      </p:pic>
    </p:spTree>
    <p:extLst>
      <p:ext uri="{BB962C8B-B14F-4D97-AF65-F5344CB8AC3E}">
        <p14:creationId xmlns:p14="http://schemas.microsoft.com/office/powerpoint/2010/main" val="190244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EC0543-6911-4C2C-ABAF-6A2E0F8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0"/>
            <a:ext cx="9604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Bekijk: Energie in overvloed</a:t>
            </a:r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98" y="1825625"/>
            <a:ext cx="3695403" cy="4351338"/>
          </a:xfrm>
        </p:spPr>
      </p:pic>
    </p:spTree>
    <p:extLst>
      <p:ext uri="{BB962C8B-B14F-4D97-AF65-F5344CB8AC3E}">
        <p14:creationId xmlns:p14="http://schemas.microsoft.com/office/powerpoint/2010/main" val="78054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Opdracht:</a:t>
            </a:r>
          </a:p>
        </p:txBody>
      </p:sp>
      <p:pic>
        <p:nvPicPr>
          <p:cNvPr id="7" name="Graphic 6" descr="Hoofd met radertjes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0208" y="1783430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257006"/>
            <a:ext cx="4977578" cy="38039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Bespreek in tweetallen de documentaire en koppel dat aan het klimaatakkoord in Nederland</a:t>
            </a: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Wat vind je van het klimaatakkoord en waarom?</a:t>
            </a: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39983-3776-4A26-B7AA-6880BE58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035F4-8D35-4B25-9932-9FC95A492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de jaarrekening op van jullie huis </a:t>
            </a:r>
          </a:p>
          <a:p>
            <a:pPr lvl="1"/>
            <a:r>
              <a:rPr lang="nl-NL" dirty="0"/>
              <a:t>Elektriciteitsleverancier</a:t>
            </a:r>
          </a:p>
          <a:p>
            <a:pPr lvl="1"/>
            <a:r>
              <a:rPr lang="nl-NL" u="sng" dirty="0"/>
              <a:t>Drink</a:t>
            </a:r>
            <a:r>
              <a:rPr lang="nl-NL" dirty="0"/>
              <a:t>waterbedrijf </a:t>
            </a:r>
          </a:p>
        </p:txBody>
      </p:sp>
      <p:sp>
        <p:nvSpPr>
          <p:cNvPr id="4" name="AutoShape 2" descr="Brabant Water logo">
            <a:extLst>
              <a:ext uri="{FF2B5EF4-FFF2-40B4-BE49-F238E27FC236}">
                <a16:creationId xmlns:a16="http://schemas.microsoft.com/office/drawing/2014/main" id="{BB3EF959-B571-45F9-9CC3-074F418DED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036CB3-14E5-47AC-989D-7E17DAEC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68" y="2530349"/>
            <a:ext cx="3918930" cy="12796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315E1F-74E7-4F79-9D27-891263DD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71" y="471594"/>
            <a:ext cx="2764378" cy="19249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5CCEBB-0B46-4C48-9D2E-981ADC766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65" y="4798033"/>
            <a:ext cx="3694556" cy="151386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E95BBF-5FBD-4366-AF21-D39F9AFC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45" y="3276600"/>
            <a:ext cx="2614105" cy="18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A8DEC-3B0B-4BB3-8A99-6D2E1EDEA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756" y="4416357"/>
            <a:ext cx="3209406" cy="16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2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071" y="204895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/>
              <a:t>Opzet les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Terugblik vorige les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Introductie Elektriciteit bij je thuis (10 minuten)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Documentaire: Energie in overvloed (12 minuten)</a:t>
            </a:r>
          </a:p>
          <a:p>
            <a:r>
              <a:rPr lang="nl-NL" sz="2400" dirty="0">
                <a:solidFill>
                  <a:srgbClr val="000000"/>
                </a:solidFill>
              </a:rPr>
              <a:t>Afronding</a:t>
            </a:r>
          </a:p>
          <a:p>
            <a:endParaRPr lang="nl-NL" sz="2400" dirty="0">
              <a:solidFill>
                <a:srgbClr val="000000"/>
              </a:solidFill>
            </a:endParaRPr>
          </a:p>
          <a:p>
            <a:pPr lvl="1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Wat is Energie?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 dirty="0">
                <a:solidFill>
                  <a:srgbClr val="000000"/>
                </a:solidFill>
              </a:rPr>
              <a:t>Energie wordt wel aangeduid als de mogelijkheid om </a:t>
            </a:r>
            <a:r>
              <a:rPr lang="nl-NL" sz="1400" dirty="0">
                <a:solidFill>
                  <a:srgbClr val="000000"/>
                </a:solidFill>
                <a:hlinkClick r:id="rId4" tooltip="Arbeid (natuurkunde)"/>
              </a:rPr>
              <a:t>arbeid</a:t>
            </a:r>
            <a:r>
              <a:rPr lang="nl-NL" sz="1400" dirty="0">
                <a:solidFill>
                  <a:srgbClr val="000000"/>
                </a:solidFill>
              </a:rPr>
              <a:t> te verrichten, </a:t>
            </a:r>
          </a:p>
          <a:p>
            <a:pPr marL="0" indent="0">
              <a:buNone/>
            </a:pPr>
            <a:r>
              <a:rPr lang="nl-NL" sz="1400" dirty="0">
                <a:solidFill>
                  <a:srgbClr val="000000"/>
                </a:solidFill>
              </a:rPr>
              <a:t>of ruimer: de mogelijkheid om een verandering te bewerkstelligen</a:t>
            </a: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 dirty="0">
                <a:solidFill>
                  <a:srgbClr val="000000"/>
                </a:solidFill>
              </a:rPr>
              <a:t>De totale energie van een systeem is de optelsom van alle energieën, namelijk; thermische, mechanische, kinetische, potentiële, elektrische, magnetische, chemische en nucleaire energie.</a:t>
            </a: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 b="1" dirty="0">
                <a:solidFill>
                  <a:srgbClr val="000000"/>
                </a:solidFill>
              </a:rPr>
              <a:t>Wet</a:t>
            </a:r>
            <a:r>
              <a:rPr lang="nl-NL" sz="1400" dirty="0">
                <a:solidFill>
                  <a:srgbClr val="000000"/>
                </a:solidFill>
              </a:rPr>
              <a:t> </a:t>
            </a:r>
            <a:r>
              <a:rPr lang="nl-NL" sz="1400" b="1" dirty="0">
                <a:solidFill>
                  <a:srgbClr val="000000"/>
                </a:solidFill>
              </a:rPr>
              <a:t>van behoud van energie</a:t>
            </a:r>
            <a:r>
              <a:rPr lang="nl-NL" sz="1400" dirty="0">
                <a:solidFill>
                  <a:srgbClr val="000000"/>
                </a:solidFill>
              </a:rPr>
              <a:t>: totale hoeveelheid energie in een geïsoleerd systeem blijft te allen tijde constant. Energie kan worden omgezet van de ene in de andere vorm</a:t>
            </a:r>
            <a:endParaRPr lang="nl-NL" sz="1400" dirty="0">
              <a:solidFill>
                <a:srgbClr val="000000"/>
              </a:solidFill>
              <a:hlinkClick r:id="rId5"/>
            </a:endParaRP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7D73A-0573-46CE-899F-96FBA12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/>
              <a:t>Verklaring elektrische verschijnselen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66CFA-F233-487D-8FCA-6FA637D0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+ deeltjes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- deeltjes</a:t>
            </a:r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Aantrekkende krachten 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Afstotende krachten</a:t>
            </a:r>
          </a:p>
        </p:txBody>
      </p:sp>
    </p:spTree>
    <p:extLst>
      <p:ext uri="{BB962C8B-B14F-4D97-AF65-F5344CB8AC3E}">
        <p14:creationId xmlns:p14="http://schemas.microsoft.com/office/powerpoint/2010/main" val="34153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1AF08-E236-400D-878A-C7B72D8F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1" y="2048951"/>
            <a:ext cx="3669161" cy="2760098"/>
          </a:xfrm>
        </p:spPr>
        <p:txBody>
          <a:bodyPr>
            <a:normAutofit/>
          </a:bodyPr>
          <a:lstStyle/>
          <a:p>
            <a:r>
              <a:rPr lang="nl-NL"/>
              <a:t>Lading, Spanning en 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656FE-B83E-4686-9E07-BBE9E5E3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b="1">
                <a:solidFill>
                  <a:srgbClr val="000000"/>
                </a:solidFill>
              </a:rPr>
              <a:t>Elektrische lading</a:t>
            </a:r>
            <a:r>
              <a:rPr lang="nl-NL" sz="2400">
                <a:solidFill>
                  <a:srgbClr val="000000"/>
                </a:solidFill>
              </a:rPr>
              <a:t>: tekort/teveel aan één van de twee soorten elektrisch geladen deeltjes (+ ionen of vrije elektronen)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spanning </a:t>
            </a:r>
            <a:r>
              <a:rPr lang="nl-NL" sz="2400">
                <a:solidFill>
                  <a:srgbClr val="000000"/>
                </a:solidFill>
              </a:rPr>
              <a:t>(druk): veroorzaakt door de elektronische krachten die elektrische ladingen op elkaar uitoefenen. (eenheid volt </a:t>
            </a:r>
            <a:r>
              <a:rPr lang="nl-NL" sz="2400" i="1">
                <a:solidFill>
                  <a:srgbClr val="000000"/>
                </a:solidFill>
              </a:rPr>
              <a:t>V</a:t>
            </a:r>
            <a:r>
              <a:rPr lang="nl-NL" sz="2400">
                <a:solidFill>
                  <a:srgbClr val="000000"/>
                </a:solidFill>
              </a:rPr>
              <a:t>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stroom</a:t>
            </a:r>
            <a:r>
              <a:rPr lang="nl-NL" sz="2400">
                <a:solidFill>
                  <a:srgbClr val="000000"/>
                </a:solidFill>
              </a:rPr>
              <a:t>: is een stroom van lading die ontstaat als je een plaats van hoge spanning (+ pool) verbindt met een plaats van lage spanning (- pool) (eenheid ampère </a:t>
            </a:r>
            <a:r>
              <a:rPr lang="nl-NL" sz="2400" i="1">
                <a:solidFill>
                  <a:srgbClr val="000000"/>
                </a:solidFill>
              </a:rPr>
              <a:t>A</a:t>
            </a:r>
            <a:r>
              <a:rPr lang="nl-NL" sz="2400">
                <a:solidFill>
                  <a:srgbClr val="000000"/>
                </a:solidFill>
              </a:rPr>
              <a:t>)</a:t>
            </a:r>
            <a:endParaRPr lang="nl-NL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2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89E09-625F-43D6-B8D9-C181E306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6.2 opgave 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66EB63-C4A6-4B08-B1B7-5E7B79C9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46" y="3913256"/>
            <a:ext cx="7981950" cy="1933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BFEFC5-78C2-4154-B9E0-E62685288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7851"/>
            <a:ext cx="8001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89E09-625F-43D6-B8D9-C181E306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6.2 opgave 2,3 &amp; 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31A57A-65A3-4690-95A9-931AA388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972175" cy="5810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E149470-C951-462A-B90C-84E4F222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68" y="2271713"/>
            <a:ext cx="7762875" cy="44767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D6BC93A5-E37F-4C26-A505-61638BF71332}"/>
              </a:ext>
            </a:extLst>
          </p:cNvPr>
          <p:cNvSpPr/>
          <p:nvPr/>
        </p:nvSpPr>
        <p:spPr>
          <a:xfrm>
            <a:off x="2704146" y="2192406"/>
            <a:ext cx="769573" cy="447675"/>
          </a:xfrm>
          <a:prstGeom prst="ellipse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6A26973-F083-43EF-88F0-923702657137}"/>
              </a:ext>
            </a:extLst>
          </p:cNvPr>
          <p:cNvSpPr/>
          <p:nvPr/>
        </p:nvSpPr>
        <p:spPr>
          <a:xfrm>
            <a:off x="5147589" y="2192407"/>
            <a:ext cx="1492898" cy="447675"/>
          </a:xfrm>
          <a:prstGeom prst="ellipse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70EC3DB-9157-4B80-8BB0-FC1FCCADC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68" y="3300413"/>
            <a:ext cx="6172200" cy="9715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09CA72-6033-4716-9D49-A8AFB7AF0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043" y="2990368"/>
            <a:ext cx="5362575" cy="16668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BB3F2AD-5C52-41A3-AF0B-4951E8F5D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268" y="4773821"/>
            <a:ext cx="6962775" cy="5334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94D57E1-4B3C-413A-86EF-79F0CD049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552" y="5307221"/>
            <a:ext cx="5586205" cy="1012965"/>
          </a:xfrm>
          <a:prstGeom prst="rect">
            <a:avLst/>
          </a:prstGeom>
        </p:spPr>
      </p:pic>
      <p:pic>
        <p:nvPicPr>
          <p:cNvPr id="1026" name="Picture 2" descr="Lithium-ion batterij - Firepro Benelux">
            <a:extLst>
              <a:ext uri="{FF2B5EF4-FFF2-40B4-BE49-F238E27FC236}">
                <a16:creationId xmlns:a16="http://schemas.microsoft.com/office/drawing/2014/main" id="{8E994C42-CB6A-4F06-822C-A18AA392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26" y="4632957"/>
            <a:ext cx="1797407" cy="22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8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7285" y="826680"/>
            <a:ext cx="433215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Aan het einde van deze les: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Je weet hoe energie wordt opgewekt.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</a:rPr>
              <a:t>Je kunt een aantal actuele toekomstige actuele ontwikkelingen benoemen.</a:t>
            </a:r>
          </a:p>
        </p:txBody>
      </p:sp>
    </p:spTree>
    <p:extLst>
      <p:ext uri="{BB962C8B-B14F-4D97-AF65-F5344CB8AC3E}">
        <p14:creationId xmlns:p14="http://schemas.microsoft.com/office/powerpoint/2010/main" val="371912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895AD81-0E15-42A1-95B4-D995E7B8B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" b="1592"/>
          <a:stretch/>
        </p:blipFill>
        <p:spPr>
          <a:xfrm>
            <a:off x="179286" y="218661"/>
            <a:ext cx="9123740" cy="63603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2296" y="2005590"/>
            <a:ext cx="2769704" cy="2288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komt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stroom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vandaan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99367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319</Words>
  <Application>Microsoft Office PowerPoint</Application>
  <PresentationFormat>Breedbeeld</PresentationFormat>
  <Paragraphs>45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Water en energie in beeld</vt:lpstr>
      <vt:lpstr>Opzet les </vt:lpstr>
      <vt:lpstr>Wat is Energie?</vt:lpstr>
      <vt:lpstr>Verklaring elektrische verschijnselen</vt:lpstr>
      <vt:lpstr>Lading, Spanning en Stroom</vt:lpstr>
      <vt:lpstr>6.2 opgave 1</vt:lpstr>
      <vt:lpstr>6.2 opgave 2,3 &amp; 4</vt:lpstr>
      <vt:lpstr>Doel</vt:lpstr>
      <vt:lpstr>Waar komt stroom vandaan?</vt:lpstr>
      <vt:lpstr>Gemiddeld stroomverbruik in Nederland</vt:lpstr>
      <vt:lpstr>Aandeel apparatuur verbruik thuis</vt:lpstr>
      <vt:lpstr>Waar is stroomverbruik van afhankelijk?</vt:lpstr>
      <vt:lpstr>PowerPoint-presentatie</vt:lpstr>
      <vt:lpstr>Bekijk: Energie in overvloed</vt:lpstr>
      <vt:lpstr>Opdracht:</vt:lpstr>
      <vt:lpstr>Huiswerk!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8</cp:revision>
  <dcterms:created xsi:type="dcterms:W3CDTF">2021-07-07T07:37:45Z</dcterms:created>
  <dcterms:modified xsi:type="dcterms:W3CDTF">2021-09-14T19:27:05Z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